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3" r:id="rId3"/>
    <p:sldId id="267" r:id="rId4"/>
    <p:sldId id="268" r:id="rId5"/>
    <p:sldId id="269" r:id="rId6"/>
    <p:sldId id="270" r:id="rId7"/>
    <p:sldId id="261" r:id="rId8"/>
    <p:sldId id="271" r:id="rId9"/>
    <p:sldId id="257" r:id="rId10"/>
    <p:sldId id="272" r:id="rId11"/>
    <p:sldId id="258" r:id="rId12"/>
    <p:sldId id="260" r:id="rId13"/>
    <p:sldId id="259" r:id="rId14"/>
  </p:sldIdLst>
  <p:sldSz cx="13817600" cy="7772400"/>
  <p:notesSz cx="6858000" cy="9144000"/>
  <p:defaultTextStyle>
    <a:defPPr>
      <a:defRPr lang="en-US"/>
    </a:defPPr>
    <a:lvl1pPr marL="0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29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58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7879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173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646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5758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05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4344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4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092529"/>
    <a:srgbClr val="1E4D2B"/>
    <a:srgbClr val="C10065"/>
    <a:srgbClr val="CC006A"/>
    <a:srgbClr val="404140"/>
    <a:srgbClr val="DAD490"/>
    <a:srgbClr val="E1963E"/>
    <a:srgbClr val="E57D30"/>
    <a:srgbClr val="55A8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79" autoAdjust="0"/>
    <p:restoredTop sz="95994" autoAdjust="0"/>
  </p:normalViewPr>
  <p:slideViewPr>
    <p:cSldViewPr snapToGrid="0" snapToObjects="1">
      <p:cViewPr varScale="1">
        <p:scale>
          <a:sx n="100" d="100"/>
          <a:sy n="100" d="100"/>
        </p:scale>
        <p:origin x="792" y="184"/>
      </p:cViewPr>
      <p:guideLst>
        <p:guide orient="horz" pos="2448"/>
        <p:guide pos="4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9" d="100"/>
        <a:sy n="59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7E51A5-B478-1E40-8CBB-0DAA8831E99D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AD578-DED7-9640-8F31-2B6A02B2A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778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ED587F-861E-6740-9643-E3DDAE89B8D6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32F50-0B60-B34B-8422-4E195A5A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43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2e9eca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2e9eca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8343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d2e9eca0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d2e9eca0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4004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d2e9eca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d2e9eca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4693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d2e9eca0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d2e9eca0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3" indent="-298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Were not encouraged to be innovative or explorers</a:t>
            </a:r>
            <a:endParaRPr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0" lvl="4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Males  - 2452 yards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286000" lvl="4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Females - 959 yards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286000" lvl="4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1968 study of how mothers treat children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3350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d2e9eca0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d2e9eca0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1287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3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 dirty="0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486543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257293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0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36701" y="2797385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246888" y="6034881"/>
            <a:ext cx="13267944" cy="188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04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742950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796748"/>
            <a:ext cx="13817600" cy="61714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106473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9469996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9144000" y="0"/>
            <a:ext cx="4673600" cy="77724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560560" y="2842090"/>
            <a:ext cx="3840480" cy="533740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560560" y="3886200"/>
            <a:ext cx="3840480" cy="500458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2416" y="6948176"/>
            <a:ext cx="488944" cy="48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9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21745" y="982462"/>
            <a:ext cx="4862405" cy="1661993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1745" y="3052261"/>
            <a:ext cx="4862404" cy="1975926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105893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2D58C-F1E7-2C4F-8CE9-F5D5E5E4D827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015BA8-AF5B-B142-AFA9-18BB34B0C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7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33452" y="982462"/>
            <a:ext cx="4862405" cy="1661993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 dirty="0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3452" y="3052261"/>
            <a:ext cx="4862404" cy="1975926"/>
          </a:xfrm>
        </p:spPr>
        <p:txBody>
          <a:bodyPr/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2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417E2-5A79-F04D-8FCD-8556C2E6AF42}"/>
              </a:ext>
            </a:extLst>
          </p:cNvPr>
          <p:cNvSpPr/>
          <p:nvPr userDrawn="1"/>
        </p:nvSpPr>
        <p:spPr>
          <a:xfrm>
            <a:off x="0" y="7372351"/>
            <a:ext cx="13817600" cy="4000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F1CC3-AA21-684F-9E71-1EFCBAE990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7" y="7372352"/>
            <a:ext cx="1788557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07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64008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00424" y="6654703"/>
            <a:ext cx="13016751" cy="77932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4396"/>
            </a:lvl1pPr>
          </a:lstStyle>
          <a:p>
            <a:r>
              <a:rPr lang="en-US" dirty="0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7545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643642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9150030" y="2317590"/>
            <a:ext cx="4039498" cy="128651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38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50030" y="3729514"/>
            <a:ext cx="4039498" cy="468975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>
                <a:solidFill>
                  <a:srgbClr val="09252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1269232" y="1443039"/>
            <a:ext cx="6863004" cy="499626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02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193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786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97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8406691" y="0"/>
            <a:ext cx="5410909" cy="756621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2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729343" y="4198802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 b="0" i="0" dirty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81743" y="5936351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1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6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0" y="7372875"/>
            <a:ext cx="13849756" cy="400074"/>
            <a:chOff x="0" y="7372350"/>
            <a:chExt cx="13817700" cy="400053"/>
          </a:xfrm>
        </p:grpSpPr>
        <p:sp>
          <p:nvSpPr>
            <p:cNvPr id="55" name="Google Shape;55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0500" tIns="30250" rIns="60500" bIns="30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64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544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813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628075" y="1920725"/>
            <a:ext cx="12561413" cy="201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500" tIns="60500" rIns="60500" bIns="60500" anchor="t" anchorCtr="0">
            <a:noAutofit/>
          </a:bodyPr>
          <a:lstStyle>
            <a:lvl1pPr marL="690875" marR="0" lvl="0" indent="-460583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813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381750" marR="0" lvl="1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2072625" marR="0" lvl="2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763500" marR="0" lvl="3" indent="-450988" algn="l" rtl="0">
              <a:lnSpc>
                <a:spcPct val="120000"/>
              </a:lnSpc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–"/>
              <a:defRPr sz="1662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454375" marR="0" lvl="4" indent="-450988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»"/>
              <a:defRPr sz="1662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4145250" marR="0" lvl="5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836124" marR="0" lvl="6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5526999" marR="0" lvl="7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217874" marR="0" lvl="8" indent="-537347" algn="l" rtl="0">
              <a:spcBef>
                <a:spcPts val="604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302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7569718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872" y="6722002"/>
            <a:ext cx="3562728" cy="7968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8974DB-51D0-2C49-9088-48CE2D84AB1C}"/>
              </a:ext>
            </a:extLst>
          </p:cNvPr>
          <p:cNvSpPr txBox="1"/>
          <p:nvPr userDrawn="1"/>
        </p:nvSpPr>
        <p:spPr>
          <a:xfrm>
            <a:off x="11146797" y="7241886"/>
            <a:ext cx="2497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F7F7F"/>
                </a:solidFill>
              </a:rPr>
              <a:t>Department of Computer Science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21E987-BD36-AF48-B11C-CC4BAD65092F}"/>
              </a:ext>
            </a:extLst>
          </p:cNvPr>
          <p:cNvSpPr/>
          <p:nvPr userDrawn="1"/>
        </p:nvSpPr>
        <p:spPr>
          <a:xfrm>
            <a:off x="10344104" y="7571897"/>
            <a:ext cx="356272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Slides Originally Created by Albert Lionelle (</a:t>
            </a:r>
            <a:r>
              <a:rPr lang="en-US" sz="800" b="0" i="0" u="none" strike="noStrike" dirty="0" err="1">
                <a:solidFill>
                  <a:srgbClr val="7F7F7F"/>
                </a:solidFill>
                <a:effectLst/>
                <a:latin typeface="Proxima Nova"/>
              </a:rPr>
              <a:t>Albert.Lionelle@colostate.edu</a:t>
            </a:r>
            <a:r>
              <a:rPr lang="en-US" sz="800" b="0" i="0" u="none" strike="noStrike" dirty="0">
                <a:solidFill>
                  <a:srgbClr val="7F7F7F"/>
                </a:solidFill>
                <a:effectLst/>
                <a:latin typeface="Proxima Nova"/>
              </a:rPr>
              <a:t>)</a:t>
            </a:r>
            <a:endParaRPr lang="en-US" sz="800" b="0" dirty="0">
              <a:solidFill>
                <a:srgbClr val="7F7F7F"/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bg1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5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="0" i="0">
                <a:solidFill>
                  <a:schemeClr val="tx2"/>
                </a:solidFill>
                <a:latin typeface="Vitesse Light" charset="0"/>
                <a:ea typeface="Vitesse Light" charset="0"/>
                <a:cs typeface="Vitesse Light" charset="0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Title of Presentation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dirty="0" err="1"/>
              <a:t>Subheadline</a:t>
            </a:r>
            <a:r>
              <a:rPr lang="en-US" dirty="0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Insert Unit Identifier here (.</a:t>
            </a:r>
            <a:r>
              <a:rPr lang="en-US" dirty="0" err="1"/>
              <a:t>png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730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8075" y="4480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628075" y="1776683"/>
            <a:ext cx="12561453" cy="2015552"/>
          </a:xfrm>
        </p:spPr>
        <p:txBody>
          <a:bodyPr>
            <a:spAutoFit/>
          </a:bodyPr>
          <a:lstStyle>
            <a:lvl1pPr>
              <a:defRPr>
                <a:solidFill>
                  <a:srgbClr val="092529"/>
                </a:solidFill>
              </a:defRPr>
            </a:lvl1pPr>
            <a:lvl2pPr>
              <a:defRPr>
                <a:solidFill>
                  <a:srgbClr val="092529"/>
                </a:solidFill>
              </a:defRPr>
            </a:lvl2pPr>
            <a:lvl3pPr>
              <a:defRPr>
                <a:solidFill>
                  <a:srgbClr val="092529"/>
                </a:solidFill>
              </a:defRPr>
            </a:lvl3pPr>
            <a:lvl4pPr>
              <a:defRPr>
                <a:solidFill>
                  <a:srgbClr val="092529"/>
                </a:solidFill>
              </a:defRPr>
            </a:lvl4pPr>
            <a:lvl5pPr>
              <a:defRPr>
                <a:solidFill>
                  <a:srgbClr val="09252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4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28073" y="5115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93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517065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2572932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21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074" y="3972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073" y="1725883"/>
            <a:ext cx="12561453" cy="3093154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5733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8" r:id="rId2"/>
    <p:sldLayoutId id="2147483689" r:id="rId3"/>
    <p:sldLayoutId id="2147483690" r:id="rId4"/>
    <p:sldLayoutId id="2147483665" r:id="rId5"/>
    <p:sldLayoutId id="2147483679" r:id="rId6"/>
    <p:sldLayoutId id="2147483649" r:id="rId7"/>
    <p:sldLayoutId id="2147483666" r:id="rId8"/>
    <p:sldLayoutId id="2147483668" r:id="rId9"/>
    <p:sldLayoutId id="2147483683" r:id="rId10"/>
    <p:sldLayoutId id="2147483687" r:id="rId11"/>
    <p:sldLayoutId id="2147483688" r:id="rId12"/>
    <p:sldLayoutId id="2147483669" r:id="rId13"/>
    <p:sldLayoutId id="2147483650" r:id="rId14"/>
    <p:sldLayoutId id="2147483686" r:id="rId15"/>
    <p:sldLayoutId id="2147483661" r:id="rId16"/>
    <p:sldLayoutId id="2147483680" r:id="rId17"/>
    <p:sldLayoutId id="2147483670" r:id="rId18"/>
    <p:sldLayoutId id="2147483681" r:id="rId19"/>
    <p:sldLayoutId id="2147483691" r:id="rId20"/>
    <p:sldLayoutId id="2147483682" r:id="rId21"/>
    <p:sldLayoutId id="2147483677" r:id="rId22"/>
    <p:sldLayoutId id="2147483692" r:id="rId23"/>
    <p:sldLayoutId id="2147483672" r:id="rId24"/>
    <p:sldLayoutId id="2147483693" r:id="rId25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699614" rtl="0" eaLnBrk="1" latinLnBrk="0" hangingPunct="1">
        <a:spcBef>
          <a:spcPct val="0"/>
        </a:spcBef>
        <a:buNone/>
        <a:defRPr sz="5400" b="0" i="0" kern="1200">
          <a:solidFill>
            <a:schemeClr val="tx2"/>
          </a:solidFill>
          <a:latin typeface="Vitesse Light" charset="0"/>
          <a:ea typeface="Vitesse Light" charset="0"/>
          <a:cs typeface="Vitesse Light" charset="0"/>
        </a:defRPr>
      </a:lvl1pPr>
    </p:titleStyle>
    <p:bodyStyle>
      <a:lvl1pPr marL="524712" indent="-524712" algn="l" defTabSz="69961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/>
        <a:buChar char="•"/>
        <a:defRPr sz="18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1136875" indent="-437261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749040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•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2448655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i="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3148272" indent="-349807" algn="l" defTabSz="699614" rtl="0" eaLnBrk="1" latinLnBrk="0" hangingPunct="1">
        <a:spcBef>
          <a:spcPct val="20000"/>
        </a:spcBef>
        <a:buFont typeface="Arial"/>
        <a:buChar char="»"/>
        <a:defRPr sz="1648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3847888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6pPr>
      <a:lvl7pPr marL="4547505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7pPr>
      <a:lvl8pPr marL="5247119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8pPr>
      <a:lvl9pPr marL="5946736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1pPr>
      <a:lvl2pPr marL="699614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2pPr>
      <a:lvl3pPr marL="139923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3pPr>
      <a:lvl4pPr marL="2098847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4pPr>
      <a:lvl5pPr marL="279846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5pPr>
      <a:lvl6pPr marL="349808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6pPr>
      <a:lvl7pPr marL="419769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7pPr>
      <a:lvl8pPr marL="489731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8pPr>
      <a:lvl9pPr marL="5596926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hyperlink" Target="https://nam10.safelinks.protection.outlook.com/?url=https%3A%2F%2Fforms.gle%2FLdDiVAPaui5Ctgw38&amp;data=04%7C01%7CAlbert.Lionelle%40colostate.edu%7Ce15c004ae6014672ca4d08d96e2cc924%7Cafb58802ff7a4bb1ab21367ff2ecfc8b%7C0%7C0%7C637661960893697251%7CUnknown%7CTWFpbGZsb3d8eyJWIjoiMC4wLjAwMDAiLCJQIjoiV2luMzIiLCJBTiI6Ik1haWwiLCJXVCI6Mn0%3D%7C1000&amp;sdata=4vrIzXGRfxDmZrEFt8SeCgOXUpEe1TanaaS8fAAYCgA%3D&amp;reserved=0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nam10.safelinks.protection.outlook.com/?url=https%3A%2F%2Fforms.gle%2FtqHqxZFTRf2CKBX59&amp;data=04%7C01%7CAlbert.Lionelle%40colostate.edu%7Cec2b465038444e42583208d97394b66f%7Cafb58802ff7a4bb1ab21367ff2ecfc8b%7C0%7C0%7C637667904815827009%7CUnknown%7CTWFpbGZsb3d8eyJWIjoiMC4wLjAwMDAiLCJQIjoiV2luMzIiLCJBTiI6Ik1haWwiLCJXVCI6Mn0%3D%7C1000&amp;sdata=GhhcA89rg7N4frEmhq6otgf%2Fk1IQIz7qJg8ZbZPh8sk%3D&amp;reserved=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830EDF-82C3-4D4E-8F52-61F2DB42DA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075" y="2695562"/>
            <a:ext cx="12561453" cy="2031325"/>
          </a:xfrm>
        </p:spPr>
        <p:txBody>
          <a:bodyPr/>
          <a:lstStyle/>
          <a:p>
            <a:r>
              <a:rPr lang="en-US" dirty="0"/>
              <a:t>What Not To Repeat, </a:t>
            </a:r>
            <a:r>
              <a:rPr lang="en-US"/>
              <a:t>and </a:t>
            </a:r>
          </a:p>
          <a:p>
            <a:r>
              <a:rPr lang="en-US"/>
              <a:t>How to repeat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277C9B-9163-FB49-9FDB-50914D5C9E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0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3896D-4E10-3340-ACDC-2D36917E5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iClicker</a:t>
            </a:r>
            <a:r>
              <a:rPr lang="en-US" dirty="0"/>
              <a:t> </a:t>
            </a:r>
            <a:r>
              <a:rPr lang="en-US" dirty="0" err="1"/>
              <a:t>Checkin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426A28-9520-C446-8E59-535277466349}"/>
              </a:ext>
            </a:extLst>
          </p:cNvPr>
          <p:cNvSpPr txBox="1"/>
          <p:nvPr/>
        </p:nvSpPr>
        <p:spPr>
          <a:xfrm>
            <a:off x="745066" y="1863707"/>
            <a:ext cx="4730045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#What is printed?</a:t>
            </a:r>
          </a:p>
          <a:p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FFC6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simpleWhile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(start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end):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counter = </a:t>
            </a: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start &lt; end: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counter -= </a:t>
            </a: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start += </a:t>
            </a: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counter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CE7AFE-3B98-C04F-B3C8-87FFB6D04AFC}"/>
              </a:ext>
            </a:extLst>
          </p:cNvPr>
          <p:cNvSpPr txBox="1"/>
          <p:nvPr/>
        </p:nvSpPr>
        <p:spPr>
          <a:xfrm>
            <a:off x="6163734" y="2085944"/>
            <a:ext cx="39736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888C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simpleWhile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12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D939C7-8A48-DE4F-A8FE-E33654149A38}"/>
              </a:ext>
            </a:extLst>
          </p:cNvPr>
          <p:cNvSpPr txBox="1"/>
          <p:nvPr/>
        </p:nvSpPr>
        <p:spPr>
          <a:xfrm>
            <a:off x="6163734" y="2708166"/>
            <a:ext cx="36350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888C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simpleWhile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58B988-A1E2-D740-8D78-8E9444CEDA57}"/>
              </a:ext>
            </a:extLst>
          </p:cNvPr>
          <p:cNvSpPr txBox="1"/>
          <p:nvPr/>
        </p:nvSpPr>
        <p:spPr>
          <a:xfrm>
            <a:off x="6163734" y="3330388"/>
            <a:ext cx="36350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888C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simpleWhile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rgbClr val="CC78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806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7CEE5-6EB9-7E43-882C-B44185902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While Loop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8EEA6-E91F-FC40-9B78-6FF26E29D6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776683"/>
            <a:ext cx="12561453" cy="967637"/>
          </a:xfrm>
        </p:spPr>
        <p:txBody>
          <a:bodyPr/>
          <a:lstStyle/>
          <a:p>
            <a:r>
              <a:rPr lang="en-US" dirty="0"/>
              <a:t>You know conditions (from if statements)</a:t>
            </a:r>
          </a:p>
          <a:p>
            <a:r>
              <a:rPr lang="en-US" dirty="0"/>
              <a:t>Loops *while* the condition is True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5E9F39-A48A-4A4F-A0F4-6184F0A94FCE}"/>
              </a:ext>
            </a:extLst>
          </p:cNvPr>
          <p:cNvSpPr/>
          <p:nvPr/>
        </p:nvSpPr>
        <p:spPr>
          <a:xfrm>
            <a:off x="756354" y="2864026"/>
            <a:ext cx="6378223" cy="707886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True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"infinite loop, breaks computer"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5DB8AD-24B6-3540-84F4-25EEE7B21444}"/>
              </a:ext>
            </a:extLst>
          </p:cNvPr>
          <p:cNvSpPr/>
          <p:nvPr/>
        </p:nvSpPr>
        <p:spPr>
          <a:xfrm>
            <a:off x="756355" y="3711957"/>
            <a:ext cx="6378222" cy="1631216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 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increment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b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545F1C-1E0A-334F-AE05-CED789B4A971}"/>
              </a:ext>
            </a:extLst>
          </p:cNvPr>
          <p:cNvSpPr/>
          <p:nvPr/>
        </p:nvSpPr>
        <p:spPr>
          <a:xfrm>
            <a:off x="756355" y="5483218"/>
            <a:ext cx="8308623" cy="1323439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check = 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'-'</a:t>
            </a:r>
            <a:b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check != 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"I want to build a snowman."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check =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"Do you want to build a snowman? 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)[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41160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A62E6-819F-424D-8CB7-EB98F6D0A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OB1 Error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6CF09-08A2-8944-980C-236B5B0FA6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776682"/>
            <a:ext cx="5208281" cy="2456651"/>
          </a:xfrm>
        </p:spPr>
        <p:txBody>
          <a:bodyPr/>
          <a:lstStyle/>
          <a:p>
            <a:r>
              <a:rPr lang="en-US" dirty="0"/>
              <a:t>Most common error in loops</a:t>
            </a:r>
          </a:p>
          <a:p>
            <a:pPr lvl="1"/>
            <a:r>
              <a:rPr lang="en-US" dirty="0"/>
              <a:t>Off By One</a:t>
            </a:r>
          </a:p>
          <a:p>
            <a:pPr lvl="1"/>
            <a:r>
              <a:rPr lang="en-US" dirty="0"/>
              <a:t>Saw that with the index of  a string!</a:t>
            </a:r>
          </a:p>
          <a:p>
            <a:r>
              <a:rPr lang="en-US" dirty="0"/>
              <a:t>Also called</a:t>
            </a:r>
          </a:p>
          <a:p>
            <a:pPr lvl="1"/>
            <a:r>
              <a:rPr lang="en-US" dirty="0"/>
              <a:t>OB1 error </a:t>
            </a:r>
          </a:p>
          <a:p>
            <a:r>
              <a:rPr lang="en-US" dirty="0"/>
              <a:t>Does this loop print 9 or 10  or 11 times?</a:t>
            </a:r>
          </a:p>
        </p:txBody>
      </p:sp>
      <p:pic>
        <p:nvPicPr>
          <p:cNvPr id="4" name="Google Shape;230;p45" descr="Image result for obi wan kenobi">
            <a:extLst>
              <a:ext uri="{FF2B5EF4-FFF2-40B4-BE49-F238E27FC236}">
                <a16:creationId xmlns:a16="http://schemas.microsoft.com/office/drawing/2014/main" id="{E5D25B10-A5A0-AD40-8FB2-D765B0FA64C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341631" y="93907"/>
            <a:ext cx="1372300" cy="16797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D1BC93-8B17-4548-B794-E39F9925A1E0}"/>
              </a:ext>
            </a:extLst>
          </p:cNvPr>
          <p:cNvSpPr/>
          <p:nvPr/>
        </p:nvSpPr>
        <p:spPr>
          <a:xfrm>
            <a:off x="1895952" y="6080667"/>
            <a:ext cx="2672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10,9,8,7,6,5,4,3,2,1,0,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DEC425-D4E9-FE46-8F1E-022BA1657C29}"/>
              </a:ext>
            </a:extLst>
          </p:cNvPr>
          <p:cNvSpPr/>
          <p:nvPr/>
        </p:nvSpPr>
        <p:spPr>
          <a:xfrm>
            <a:off x="1603022" y="4326341"/>
            <a:ext cx="423333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b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answer = </a:t>
            </a:r>
            <a: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b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&gt;=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answer += </a:t>
            </a:r>
            <a: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"{},"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.format(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-=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(answer)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A8F856-8B11-DC4B-AF88-38E7CA61A55F}"/>
              </a:ext>
            </a:extLst>
          </p:cNvPr>
          <p:cNvSpPr/>
          <p:nvPr/>
        </p:nvSpPr>
        <p:spPr>
          <a:xfrm>
            <a:off x="7981246" y="1773607"/>
            <a:ext cx="423333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b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answer = </a:t>
            </a:r>
            <a: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b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&gt;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answer += </a:t>
            </a:r>
            <a:r>
              <a:rPr lang="en-US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"{},"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.format(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-= 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(answer[:-</a:t>
            </a:r>
            <a:r>
              <a:rPr lang="en-US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])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CBF8E8-E29C-EF4D-8F08-ADBE89971D75}"/>
              </a:ext>
            </a:extLst>
          </p:cNvPr>
          <p:cNvSpPr/>
          <p:nvPr/>
        </p:nvSpPr>
        <p:spPr>
          <a:xfrm>
            <a:off x="8903514" y="3527933"/>
            <a:ext cx="23887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10,9,8,7,6,5,4,3,2,1</a:t>
            </a:r>
          </a:p>
        </p:txBody>
      </p:sp>
    </p:spTree>
    <p:extLst>
      <p:ext uri="{BB962C8B-B14F-4D97-AF65-F5344CB8AC3E}">
        <p14:creationId xmlns:p14="http://schemas.microsoft.com/office/powerpoint/2010/main" val="4140826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F8AD8-84E4-344F-B17A-A4028F6B6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Code!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97649D-35B1-C742-A1D5-DF57A9FBD214}"/>
              </a:ext>
            </a:extLst>
          </p:cNvPr>
          <p:cNvSpPr/>
          <p:nvPr/>
        </p:nvSpPr>
        <p:spPr>
          <a:xfrm>
            <a:off x="2565400" y="1685597"/>
            <a:ext cx="86868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lets_play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cost 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100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budget =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"Enter a starting budget? 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months = 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"Enter a number of months? 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counter 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total_purchased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months &gt; counter: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budget &gt;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budget -= cost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cost *=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1.07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total_purchased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counter += </a:t>
            </a:r>
            <a: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lets_play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0891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B85848-D40E-C644-8BBD-356CFF559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5001E9-0D5B-864B-AB16-328450214CEC}"/>
              </a:ext>
            </a:extLst>
          </p:cNvPr>
          <p:cNvSpPr txBox="1"/>
          <p:nvPr/>
        </p:nvSpPr>
        <p:spPr>
          <a:xfrm>
            <a:off x="8173155" y="3224480"/>
            <a:ext cx="56444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ACM-W Diversity in Computing Dinner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When: Thursday September 16</a:t>
            </a:r>
            <a:r>
              <a:rPr lang="en-US" sz="2000" b="0" i="0" u="none" strike="noStrike" baseline="30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at 5:30pm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Where: LSC room 382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RSVP: 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hlinkClick r:id="rId2" tooltip="Original URL:&#10;https://forms.gle/LdDiVAPaui5Ctgw38&#10;&#10;Click to follow link."/>
              </a:rPr>
              <a:t>https://forms.gle/LdDiVAPaui5Ctgw38</a:t>
            </a:r>
            <a:endParaRPr lang="en-US" sz="2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687C0F-3162-FD47-BF00-761D96A9475E}"/>
              </a:ext>
            </a:extLst>
          </p:cNvPr>
          <p:cNvSpPr txBox="1"/>
          <p:nvPr/>
        </p:nvSpPr>
        <p:spPr>
          <a:xfrm>
            <a:off x="1004712" y="3240750"/>
            <a:ext cx="6152448" cy="70788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Opening Question</a:t>
            </a:r>
          </a:p>
          <a:p>
            <a:r>
              <a:rPr lang="en-US" dirty="0"/>
              <a:t>Can you describe a growth mindset vs. fixed? Do so!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85ED3DE7-849C-6A4D-8F0B-681286F91A4C}"/>
              </a:ext>
            </a:extLst>
          </p:cNvPr>
          <p:cNvSpPr txBox="1">
            <a:spLocks/>
          </p:cNvSpPr>
          <p:nvPr/>
        </p:nvSpPr>
        <p:spPr>
          <a:xfrm>
            <a:off x="431800" y="1765842"/>
            <a:ext cx="6725359" cy="857671"/>
          </a:xfrm>
          <a:prstGeom prst="rect">
            <a:avLst/>
          </a:prstGeom>
        </p:spPr>
        <p:txBody>
          <a:bodyPr vert="horz" wrap="square" lIns="91440" tIns="91440" rIns="91440" bIns="91440" rtlCol="0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i="0" kern="1200">
                <a:solidFill>
                  <a:srgbClr val="092529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rgbClr val="092529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Slower week</a:t>
            </a:r>
          </a:p>
          <a:p>
            <a:pPr lvl="1"/>
            <a:r>
              <a:rPr lang="en-US" dirty="0"/>
              <a:t>Use the time to catch up!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CFB616-738F-C843-B114-B0C23701C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2565" y="955890"/>
            <a:ext cx="3894667" cy="21907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84C3D4-107B-194D-A94F-F5BB3D601418}"/>
              </a:ext>
            </a:extLst>
          </p:cNvPr>
          <p:cNvSpPr txBox="1"/>
          <p:nvPr/>
        </p:nvSpPr>
        <p:spPr>
          <a:xfrm>
            <a:off x="8173155" y="5165156"/>
            <a:ext cx="506871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ACM Advice From the Career Center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When: Wednesday, September 15 at 6:00pm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Where: Computer Science Building room 130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RSVP: </a:t>
            </a:r>
            <a:r>
              <a:rPr lang="en-US" sz="2000" b="0" i="0" u="sng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hlinkClick r:id="rId4" tooltip="Original URL:&#10;https://forms.gle/tqHqxZFTRf2CKBX59&#10;&#10;Click to follow link."/>
              </a:rPr>
              <a:t>https://forms.gle/tqHqxZFTRf2CKBX59</a:t>
            </a:r>
            <a:endParaRPr lang="en-US" sz="2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98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b" anchorCtr="0">
            <a:noAutofit/>
          </a:bodyPr>
          <a:lstStyle/>
          <a:p>
            <a:r>
              <a:rPr lang="en"/>
              <a:t>Why Women Programmers?</a:t>
            </a:r>
            <a:endParaRPr dirty="0"/>
          </a:p>
        </p:txBody>
      </p:sp>
      <p:sp>
        <p:nvSpPr>
          <p:cNvPr id="193" name="Google Shape;193;p40"/>
          <p:cNvSpPr txBox="1">
            <a:spLocks noGrp="1"/>
          </p:cNvSpPr>
          <p:nvPr>
            <p:ph type="body" idx="1"/>
          </p:nvPr>
        </p:nvSpPr>
        <p:spPr>
          <a:xfrm>
            <a:off x="628075" y="2250827"/>
            <a:ext cx="12561413" cy="2015520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t" anchorCtr="0">
            <a:noAutofit/>
          </a:bodyPr>
          <a:lstStyle/>
          <a:p>
            <a:pPr marL="0" indent="0">
              <a:buNone/>
            </a:pPr>
            <a:r>
              <a:rPr lang="en" sz="2720" dirty="0"/>
              <a:t>“How did women come to staff the world’s first electronic digital computers , a seemingly masculine engineering domain ? The short answer is that they were actively </a:t>
            </a:r>
            <a:r>
              <a:rPr lang="en" sz="2720" b="1" dirty="0"/>
              <a:t>recruited during a time of urgent need and scarce male labor</a:t>
            </a:r>
            <a:r>
              <a:rPr lang="en" sz="2720" dirty="0"/>
              <a:t>.”</a:t>
            </a:r>
            <a:endParaRPr sz="2720" dirty="0"/>
          </a:p>
          <a:p>
            <a:pPr marL="0" indent="0">
              <a:buNone/>
            </a:pPr>
            <a:endParaRPr sz="2720" dirty="0"/>
          </a:p>
          <a:p>
            <a:pPr indent="-518156">
              <a:buSzPts val="1800"/>
            </a:pPr>
            <a:r>
              <a:rPr lang="en" sz="2720" dirty="0"/>
              <a:t>But - like most industries, the guys returned from the war. </a:t>
            </a:r>
            <a:endParaRPr sz="2720" dirty="0"/>
          </a:p>
          <a:p>
            <a:pPr indent="-518156">
              <a:spcBef>
                <a:spcPts val="0"/>
              </a:spcBef>
              <a:buSzPts val="1800"/>
            </a:pPr>
            <a:r>
              <a:rPr lang="en" sz="2720" dirty="0"/>
              <a:t>Unlike most - computing wasn’t part of their old jobs</a:t>
            </a:r>
            <a:endParaRPr sz="2720"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lang="en" dirty="0"/>
              <a:t>Abbate, Janet. Recoding Gender: Women's Changing Participation in Computing (History of Computing) (p. 18). The MIT Press. Kindle Edition. </a:t>
            </a:r>
            <a:endParaRPr dirty="0"/>
          </a:p>
          <a:p>
            <a:pPr marL="0" indent="0">
              <a:spcAft>
                <a:spcPts val="604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79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1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b" anchorCtr="0">
            <a:noAutofit/>
          </a:bodyPr>
          <a:lstStyle/>
          <a:p>
            <a:r>
              <a:rPr lang="en"/>
              <a:t>Highlighting Two Pioneers</a:t>
            </a:r>
            <a:endParaRPr dirty="0"/>
          </a:p>
        </p:txBody>
      </p:sp>
      <p:sp>
        <p:nvSpPr>
          <p:cNvPr id="199" name="Google Shape;199;p41"/>
          <p:cNvSpPr txBox="1">
            <a:spLocks noGrp="1"/>
          </p:cNvSpPr>
          <p:nvPr>
            <p:ph type="body" idx="1"/>
          </p:nvPr>
        </p:nvSpPr>
        <p:spPr>
          <a:xfrm>
            <a:off x="628094" y="2067930"/>
            <a:ext cx="12561413" cy="4297600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t" anchorCtr="0">
            <a:noAutofit/>
          </a:bodyPr>
          <a:lstStyle/>
          <a:p>
            <a:r>
              <a:rPr lang="en"/>
              <a:t>Elsie Shutt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Computations, Inc. 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Harvard, Massachusetts, in 1957.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Stephanie “Steve” Shirley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Freelance Programmers Ltd (later F International)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Hemel Hempstead near London in 1962.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Two different parts of the world: -Same idea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Work from home mother’s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/>
              <a:t>Where not allowed to work for a window after being pregnant (1800s laws put into place as part of labor movement)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/>
              <a:t>Daycare was not readily accessible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/>
              <a:t>Once out of the industry, hard to get back into it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How did this work?</a:t>
            </a:r>
            <a:endParaRPr dirty="0"/>
          </a:p>
        </p:txBody>
      </p:sp>
      <p:pic>
        <p:nvPicPr>
          <p:cNvPr id="200" name="Google Shape;200;p41" descr="Two individuals working on a computer. 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7898" y="1752739"/>
            <a:ext cx="4167191" cy="27781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628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b" anchorCtr="0">
            <a:noAutofit/>
          </a:bodyPr>
          <a:lstStyle/>
          <a:p>
            <a:r>
              <a:rPr lang="en"/>
              <a:t>Computing Early Issues</a:t>
            </a:r>
            <a:endParaRPr dirty="0"/>
          </a:p>
        </p:txBody>
      </p:sp>
      <p:sp>
        <p:nvSpPr>
          <p:cNvPr id="206" name="Google Shape;206;p42"/>
          <p:cNvSpPr txBox="1">
            <a:spLocks noGrp="1"/>
          </p:cNvSpPr>
          <p:nvPr>
            <p:ph type="body" idx="1"/>
          </p:nvPr>
        </p:nvSpPr>
        <p:spPr>
          <a:xfrm>
            <a:off x="628094" y="2063474"/>
            <a:ext cx="12561413" cy="4570053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t" anchorCtr="0">
            <a:noAutofit/>
          </a:bodyPr>
          <a:lstStyle/>
          <a:p>
            <a:r>
              <a:rPr lang="en"/>
              <a:t>Large problems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Poorly defined constraints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Didn’t know how to define the problem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Or the solution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Requirements analysis - really, really hard - many didn’t ask the clients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Clients didn’t understand what a computer could do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Time magenement was difficult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The rugged programmer couldn’t explain to the manager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The manager couldn’t estimate the time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Coding was taught poorly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Everyone was meant to explore and figure it out</a:t>
            </a:r>
            <a:endParaRPr dirty="0"/>
          </a:p>
          <a:p>
            <a:pPr marL="0" indent="0">
              <a:buNone/>
            </a:pPr>
            <a:endParaRPr dirty="0"/>
          </a:p>
          <a:p>
            <a:pPr marL="0" indent="0" algn="ctr">
              <a:spcAft>
                <a:spcPts val="604"/>
              </a:spcAft>
              <a:buNone/>
            </a:pPr>
            <a:r>
              <a:rPr lang="en"/>
              <a:t>These are actually issues today!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4626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3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b" anchorCtr="0">
            <a:noAutofit/>
          </a:bodyPr>
          <a:lstStyle/>
          <a:p>
            <a:r>
              <a:rPr lang="en"/>
              <a:t>Enter Software Design</a:t>
            </a:r>
            <a:endParaRPr dirty="0"/>
          </a:p>
        </p:txBody>
      </p:sp>
      <p:sp>
        <p:nvSpPr>
          <p:cNvPr id="212" name="Google Shape;212;p43"/>
          <p:cNvSpPr txBox="1">
            <a:spLocks noGrp="1"/>
          </p:cNvSpPr>
          <p:nvPr>
            <p:ph type="body" idx="1"/>
          </p:nvPr>
        </p:nvSpPr>
        <p:spPr>
          <a:xfrm>
            <a:off x="628094" y="2169591"/>
            <a:ext cx="12561413" cy="4696080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t" anchorCtr="0">
            <a:noAutofit/>
          </a:bodyPr>
          <a:lstStyle/>
          <a:p>
            <a:r>
              <a:rPr lang="en"/>
              <a:t>Code documentation became essential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Breaking problems up into smaller parts - essential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Divide Conquer Glue </a:t>
            </a:r>
            <a:endParaRPr dirty="0"/>
          </a:p>
          <a:p>
            <a:pPr>
              <a:spcBef>
                <a:spcPts val="0"/>
              </a:spcBef>
            </a:pPr>
            <a:r>
              <a:rPr lang="en"/>
              <a:t>But…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Many people ignored the good techniques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/>
              <a:t>Were promoted to management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/>
              <a:t>.. but not for everyone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/>
              <a:t>Women were often better working with clients and asking questions</a:t>
            </a:r>
            <a:endParaRPr dirty="0"/>
          </a:p>
          <a:p>
            <a:pPr lvl="3">
              <a:spcBef>
                <a:spcPts val="0"/>
              </a:spcBef>
            </a:pPr>
            <a:r>
              <a:rPr lang="en"/>
              <a:t>But not allowed</a:t>
            </a:r>
            <a:endParaRPr dirty="0"/>
          </a:p>
          <a:p>
            <a:pPr lvl="3">
              <a:spcBef>
                <a:spcPts val="0"/>
              </a:spcBef>
            </a:pPr>
            <a:r>
              <a:rPr lang="en"/>
              <a:t>Could </a:t>
            </a:r>
            <a:r>
              <a:rPr lang="en" b="1"/>
              <a:t>not</a:t>
            </a:r>
            <a:r>
              <a:rPr lang="en"/>
              <a:t> become management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6751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4"/>
          <p:cNvSpPr txBox="1">
            <a:spLocks noGrp="1"/>
          </p:cNvSpPr>
          <p:nvPr>
            <p:ph type="title"/>
          </p:nvPr>
        </p:nvSpPr>
        <p:spPr>
          <a:xfrm>
            <a:off x="628075" y="751389"/>
            <a:ext cx="12561413" cy="1015467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b" anchorCtr="0">
            <a:noAutofit/>
          </a:bodyPr>
          <a:lstStyle/>
          <a:p>
            <a:r>
              <a:rPr lang="en"/>
              <a:t>Solution to Software Design Issues</a:t>
            </a:r>
            <a:endParaRPr dirty="0"/>
          </a:p>
        </p:txBody>
      </p:sp>
      <p:sp>
        <p:nvSpPr>
          <p:cNvPr id="218" name="Google Shape;218;p44"/>
          <p:cNvSpPr txBox="1">
            <a:spLocks noGrp="1"/>
          </p:cNvSpPr>
          <p:nvPr>
            <p:ph type="body" idx="1"/>
          </p:nvPr>
        </p:nvSpPr>
        <p:spPr>
          <a:xfrm>
            <a:off x="628094" y="2103239"/>
            <a:ext cx="12561413" cy="5086853"/>
          </a:xfrm>
          <a:prstGeom prst="rect">
            <a:avLst/>
          </a:prstGeom>
        </p:spPr>
        <p:txBody>
          <a:bodyPr spcFirstLastPara="1" vert="horz" wrap="square" lIns="91422" tIns="91422" rIns="91422" bIns="91422" rtlCol="0" anchor="t" anchorCtr="0">
            <a:noAutofit/>
          </a:bodyPr>
          <a:lstStyle/>
          <a:p>
            <a:r>
              <a:rPr lang="en" dirty="0"/>
              <a:t>Software Engineering?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Methodology for developing Software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Small clearly defined requirements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Well documented code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Team programming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Term was mainly coined (arguments on this)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b="1" dirty="0" err="1"/>
              <a:t>Garmisch</a:t>
            </a:r>
            <a:r>
              <a:rPr lang="en" b="1" dirty="0"/>
              <a:t> conference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1968 - sponsored by NATO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No women were included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A simple change in the job description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Programming now includes the term ‘Engineering’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Now we have the </a:t>
            </a:r>
            <a:r>
              <a:rPr lang="en" u="sng" dirty="0"/>
              <a:t>start</a:t>
            </a:r>
            <a:r>
              <a:rPr lang="en" dirty="0"/>
              <a:t> of a gender definition associated to programmers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 dirty="0"/>
              <a:t>1984+ Focused marketing of personal PC, society influence, bad management, and more kept happening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 dirty="0"/>
              <a:t>Today, we have 24% women in the industry, 18% in academia (19% at CSU as Majors)! 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 b="1" u="sng" dirty="0"/>
              <a:t>We can do better!</a:t>
            </a:r>
            <a:endParaRPr b="1" u="sng" dirty="0"/>
          </a:p>
        </p:txBody>
      </p:sp>
    </p:spTree>
    <p:extLst>
      <p:ext uri="{BB962C8B-B14F-4D97-AF65-F5344CB8AC3E}">
        <p14:creationId xmlns:p14="http://schemas.microsoft.com/office/powerpoint/2010/main" val="2016606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B81CD-4185-6947-BEE6-29B3C22AF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Lifestyle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3D115-9B91-0845-8F6C-0BE607D9F4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Computing jobs offer a unique lifestyle</a:t>
            </a:r>
          </a:p>
          <a:p>
            <a:pPr lvl="1"/>
            <a:r>
              <a:rPr lang="en-US" dirty="0"/>
              <a:t>What are some unique jobs you can think of?</a:t>
            </a:r>
          </a:p>
          <a:p>
            <a:pPr lvl="1"/>
            <a:r>
              <a:rPr lang="en-US" dirty="0"/>
              <a:t>What about lifestyle choices with those jobs (where you live, work, remote, </a:t>
            </a:r>
            <a:r>
              <a:rPr lang="en-US" dirty="0" err="1"/>
              <a:t>etc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79559932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AA899-1FA8-C543-AA72-4EF1793A9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448059"/>
            <a:ext cx="12561453" cy="1015663"/>
          </a:xfrm>
        </p:spPr>
        <p:txBody>
          <a:bodyPr/>
          <a:lstStyle/>
          <a:p>
            <a:r>
              <a:rPr lang="en-US" dirty="0"/>
              <a:t>What are computers good at?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98DEE8-6B6F-674B-8F6C-24985C1B6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1776683"/>
            <a:ext cx="12561453" cy="4437112"/>
          </a:xfrm>
        </p:spPr>
        <p:txBody>
          <a:bodyPr/>
          <a:lstStyle/>
          <a:p>
            <a:r>
              <a:rPr lang="en-US" dirty="0"/>
              <a:t>Computers are good at three things</a:t>
            </a:r>
          </a:p>
          <a:p>
            <a:pPr lvl="1"/>
            <a:r>
              <a:rPr lang="en-US" dirty="0"/>
              <a:t>Calculations</a:t>
            </a:r>
          </a:p>
          <a:p>
            <a:pPr lvl="1"/>
            <a:r>
              <a:rPr lang="en-US" dirty="0"/>
              <a:t>Formal logic</a:t>
            </a:r>
          </a:p>
          <a:p>
            <a:pPr lvl="1"/>
            <a:r>
              <a:rPr lang="en-US" dirty="0"/>
              <a:t>Repeating what you just asked it to do (iteration/loops) </a:t>
            </a:r>
          </a:p>
          <a:p>
            <a:r>
              <a:rPr lang="en-US" dirty="0"/>
              <a:t>Coincidently</a:t>
            </a:r>
          </a:p>
          <a:p>
            <a:pPr lvl="1"/>
            <a:r>
              <a:rPr lang="en-US" dirty="0"/>
              <a:t>Three areas humans tend to struggle with</a:t>
            </a:r>
          </a:p>
          <a:p>
            <a:r>
              <a:rPr lang="en-US" dirty="0"/>
              <a:t>If you understand </a:t>
            </a:r>
          </a:p>
          <a:p>
            <a:pPr lvl="1"/>
            <a:r>
              <a:rPr lang="en-US" dirty="0"/>
              <a:t>Calculations</a:t>
            </a:r>
          </a:p>
          <a:p>
            <a:pPr lvl="1"/>
            <a:r>
              <a:rPr lang="en-US" dirty="0"/>
              <a:t>Formal Logic</a:t>
            </a:r>
          </a:p>
          <a:p>
            <a:pPr lvl="1"/>
            <a:r>
              <a:rPr lang="en-US" dirty="0"/>
              <a:t>And Loops </a:t>
            </a:r>
          </a:p>
          <a:p>
            <a:pPr lvl="1"/>
            <a:r>
              <a:rPr lang="en-US" dirty="0"/>
              <a:t>You will be able to accomplish impressive programs</a:t>
            </a:r>
          </a:p>
        </p:txBody>
      </p:sp>
    </p:spTree>
    <p:extLst>
      <p:ext uri="{BB962C8B-B14F-4D97-AF65-F5344CB8AC3E}">
        <p14:creationId xmlns:p14="http://schemas.microsoft.com/office/powerpoint/2010/main" val="2852783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F3B000"/>
      </a:hlink>
      <a:folHlink>
        <a:srgbClr val="FFD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274320" tIns="182880" rIns="274320" bIns="182880" rtlCol="0" anchor="ctr"/>
      <a:lstStyle>
        <a:defPPr>
          <a:defRPr dirty="0" smtClean="0">
            <a:latin typeface="Proxima Nova" charset="0"/>
            <a:ea typeface="Proxima Nova" charset="0"/>
            <a:cs typeface="Proxima Nova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U-BrandedTemplate" id="{D21336EF-F334-3B4F-A1D4-F3514C27726B}" vid="{CC5F3D7E-502D-3244-B4FD-FBC9866393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968</TotalTime>
  <Words>994</Words>
  <Application>Microsoft Macintosh PowerPoint</Application>
  <PresentationFormat>Custom</PresentationFormat>
  <Paragraphs>121</Paragraphs>
  <Slides>13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Consolas</vt:lpstr>
      <vt:lpstr>Franklin Gothic Book</vt:lpstr>
      <vt:lpstr>Proxima Nova</vt:lpstr>
      <vt:lpstr>Source Sans Pro</vt:lpstr>
      <vt:lpstr>Vitesse Light</vt:lpstr>
      <vt:lpstr>Office Theme</vt:lpstr>
      <vt:lpstr>PowerPoint Presentation</vt:lpstr>
      <vt:lpstr>Announcements </vt:lpstr>
      <vt:lpstr>Why Women Programmers?</vt:lpstr>
      <vt:lpstr>Highlighting Two Pioneers</vt:lpstr>
      <vt:lpstr>Computing Early Issues</vt:lpstr>
      <vt:lpstr>Enter Software Design</vt:lpstr>
      <vt:lpstr>Solution to Software Design Issues</vt:lpstr>
      <vt:lpstr>Computing Lifestyle</vt:lpstr>
      <vt:lpstr>What are computers good at?</vt:lpstr>
      <vt:lpstr>iClicker Checkin</vt:lpstr>
      <vt:lpstr>The While Loop</vt:lpstr>
      <vt:lpstr>OB1 Error</vt:lpstr>
      <vt:lpstr>Let’s Code!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Lionelle,Albert</dc:creator>
  <cp:lastModifiedBy>Lionelle,Albert</cp:lastModifiedBy>
  <cp:revision>8</cp:revision>
  <dcterms:created xsi:type="dcterms:W3CDTF">2021-07-08T21:54:45Z</dcterms:created>
  <dcterms:modified xsi:type="dcterms:W3CDTF">2021-09-14T19:34:54Z</dcterms:modified>
</cp:coreProperties>
</file>

<file path=docProps/thumbnail.jpeg>
</file>